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7" r:id="rId3"/>
    <p:sldId id="286" r:id="rId4"/>
    <p:sldId id="289" r:id="rId5"/>
    <p:sldId id="267" r:id="rId6"/>
    <p:sldId id="268" r:id="rId7"/>
    <p:sldId id="269" r:id="rId8"/>
    <p:sldId id="270" r:id="rId9"/>
    <p:sldId id="271" r:id="rId10"/>
    <p:sldId id="272" r:id="rId11"/>
    <p:sldId id="288" r:id="rId12"/>
    <p:sldId id="283" r:id="rId13"/>
    <p:sldId id="293" r:id="rId14"/>
    <p:sldId id="278" r:id="rId15"/>
    <p:sldId id="291" r:id="rId16"/>
    <p:sldId id="273" r:id="rId17"/>
    <p:sldId id="274" r:id="rId18"/>
    <p:sldId id="276" r:id="rId19"/>
    <p:sldId id="275" r:id="rId20"/>
    <p:sldId id="279" r:id="rId21"/>
    <p:sldId id="282" r:id="rId22"/>
    <p:sldId id="280" r:id="rId23"/>
    <p:sldId id="281" r:id="rId24"/>
    <p:sldId id="284" r:id="rId25"/>
    <p:sldId id="285" r:id="rId26"/>
    <p:sldId id="292" r:id="rId27"/>
    <p:sldId id="301" r:id="rId28"/>
    <p:sldId id="297" r:id="rId29"/>
    <p:sldId id="295" r:id="rId30"/>
    <p:sldId id="294" r:id="rId31"/>
    <p:sldId id="302" r:id="rId32"/>
    <p:sldId id="300" r:id="rId33"/>
    <p:sldId id="296" r:id="rId34"/>
    <p:sldId id="299" r:id="rId35"/>
    <p:sldId id="298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46" d="100"/>
          <a:sy n="46" d="100"/>
        </p:scale>
        <p:origin x="60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2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8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6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8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4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5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17A70-5142-4D18-B1C4-EAA837F8702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3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4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9.jpeg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" b="2740"/>
          <a:stretch/>
        </p:blipFill>
        <p:spPr>
          <a:xfrm>
            <a:off x="-379766" y="0"/>
            <a:ext cx="12918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782830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to monitor and record activity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94477" y="3334834"/>
            <a:ext cx="4030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Unaffordable &gt; £2000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2" descr="gymaware PB1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193636" y="2222930"/>
            <a:ext cx="3029855" cy="22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9917" y="443134"/>
            <a:ext cx="3394175" cy="11696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GymAwar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8" y="443135"/>
            <a:ext cx="3394176" cy="11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A Jump Str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15" y="3738877"/>
            <a:ext cx="2802925" cy="28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326921" y="2341379"/>
            <a:ext cx="75375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Manufacturing and assembly instructions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70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965118" y="190473"/>
            <a:ext cx="4049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ordering (JLCB PCB)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621" t="4865" r="5080" b="22353"/>
          <a:stretch/>
        </p:blipFill>
        <p:spPr>
          <a:xfrm>
            <a:off x="231473" y="1292858"/>
            <a:ext cx="6997568" cy="313783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955931" y="3882346"/>
            <a:ext cx="1033828" cy="3232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21123" t="15120" r="39789" b="12723"/>
          <a:stretch/>
        </p:blipFill>
        <p:spPr>
          <a:xfrm>
            <a:off x="7073491" y="1292858"/>
            <a:ext cx="5014762" cy="5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18005" r="21539" b="14680"/>
          <a:stretch/>
        </p:blipFill>
        <p:spPr>
          <a:xfrm>
            <a:off x="3004323" y="1995054"/>
            <a:ext cx="5135418" cy="38330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76278" y="1341643"/>
            <a:ext cx="308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Teensy 3.2 Development board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846649" y="1782618"/>
            <a:ext cx="212437" cy="332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24249" y="1722582"/>
            <a:ext cx="314036" cy="558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8049" y="1346445"/>
            <a:ext cx="1272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60449" y="5601855"/>
            <a:ext cx="36999" cy="623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11573" y="5601854"/>
            <a:ext cx="1148" cy="6235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34336" y="4248727"/>
            <a:ext cx="1554786" cy="461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389122" y="4064061"/>
            <a:ext cx="254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Power supply connection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9102" y="6225432"/>
            <a:ext cx="3456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Encoder and Load cell Connections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604655" y="2706255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97365" y="1976581"/>
            <a:ext cx="1057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Load cell amplifier circuit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57320" y="161597"/>
            <a:ext cx="2971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soldering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96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Screen placing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56" y="1570181"/>
            <a:ext cx="6512280" cy="48842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0327" y="3868709"/>
            <a:ext cx="387928" cy="127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3808" y="2992582"/>
            <a:ext cx="1033828" cy="6650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379504" y="3216564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03453" y="2893398"/>
            <a:ext cx="1057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Display wiring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7636" y="1912805"/>
            <a:ext cx="142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27637" y="2282137"/>
            <a:ext cx="415636" cy="697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Case manufacturing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6780" y="2232119"/>
            <a:ext cx="3620655" cy="482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t="16489" r="5848" b="5283"/>
          <a:stretch/>
        </p:blipFill>
        <p:spPr>
          <a:xfrm>
            <a:off x="812261" y="2835561"/>
            <a:ext cx="5634722" cy="362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2759"/>
          <a:stretch/>
        </p:blipFill>
        <p:spPr>
          <a:xfrm>
            <a:off x="812261" y="1026562"/>
            <a:ext cx="2419160" cy="195810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>
            <a:off x="3231421" y="3001817"/>
            <a:ext cx="780804" cy="312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2261" y="3001817"/>
            <a:ext cx="3184994" cy="8484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12225" y="3314527"/>
            <a:ext cx="713150" cy="5357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9664250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803092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514152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56171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1184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86197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1210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16222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31235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664250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664250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46438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1464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803092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695859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801236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423357" y="874157"/>
            <a:ext cx="460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optical encoder connection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9906613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0008673" y="3434040"/>
            <a:ext cx="45719" cy="1012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0110733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0212017" y="3434039"/>
            <a:ext cx="45719" cy="89158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053623" y="2538779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192465" y="2236709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903525" y="1496727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95108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101217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251345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401473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7551601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770172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053623" y="2322417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7053623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535811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535811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92465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88188" y="3430364"/>
            <a:ext cx="130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green wire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7085232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7190609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7295986" y="343036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98046" y="343036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500106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7601390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7301693" y="3666508"/>
            <a:ext cx="238424" cy="174041"/>
          </a:xfrm>
          <a:prstGeom prst="mathMultiply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9695859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801236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9906613" y="458578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0110733" y="4585784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082773" y="5763135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Encoder wires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10171554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endParaRPr lang="en-US" sz="7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9489991" y="5541302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66" name="Rounded Rectangle 65"/>
          <p:cNvSpPr/>
          <p:nvPr/>
        </p:nvSpPr>
        <p:spPr>
          <a:xfrm>
            <a:off x="10215859" y="4585783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 rot="16200000">
            <a:off x="10066312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B</a:t>
            </a:r>
            <a:endParaRPr lang="en-US" sz="700" dirty="0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9768468" y="5496361"/>
            <a:ext cx="3220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5V</a:t>
            </a:r>
            <a:endParaRPr lang="en-US" sz="700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9626312" y="5514792"/>
            <a:ext cx="3955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GND</a:t>
            </a:r>
            <a:endParaRPr lang="en-US" sz="700" dirty="0"/>
          </a:p>
        </p:txBody>
      </p:sp>
      <p:sp>
        <p:nvSpPr>
          <p:cNvPr id="60" name="Rounded Rectangle 59"/>
          <p:cNvSpPr/>
          <p:nvPr/>
        </p:nvSpPr>
        <p:spPr>
          <a:xfrm>
            <a:off x="4102396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4241238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952298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399986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414999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430011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45024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60037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75050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102396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4102396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84584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584584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2412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13400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4239382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164388" y="869943"/>
            <a:ext cx="38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load cell connection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4344759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4446819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548879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4650163" y="3434038"/>
            <a:ext cx="45719" cy="105273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1583059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1721901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1432961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48052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630653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780781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1930909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2081037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223116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1583059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1583059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065247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065247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721901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426023" y="3434038"/>
            <a:ext cx="115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blue wire</a:t>
            </a:r>
            <a:endParaRPr lang="en-US" dirty="0"/>
          </a:p>
        </p:txBody>
      </p:sp>
      <p:sp>
        <p:nvSpPr>
          <p:cNvPr id="107" name="Rounded Rectangle 106"/>
          <p:cNvSpPr/>
          <p:nvPr/>
        </p:nvSpPr>
        <p:spPr>
          <a:xfrm>
            <a:off x="1614668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172004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1825422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1927482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2029542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2130826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ultiply 112"/>
          <p:cNvSpPr/>
          <p:nvPr/>
        </p:nvSpPr>
        <p:spPr>
          <a:xfrm>
            <a:off x="2040526" y="3705789"/>
            <a:ext cx="238424" cy="174041"/>
          </a:xfrm>
          <a:prstGeom prst="mathMultiply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4134005" y="4589458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4239382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4344759" y="4585786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4446819" y="458578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4548879" y="458578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3452767" y="5760834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 wires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4002170" y="5486575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E+</a:t>
            </a:r>
            <a:endParaRPr lang="en-US" sz="700" dirty="0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113341" y="5494272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E-</a:t>
            </a:r>
            <a:endParaRPr lang="en-US" sz="700" dirty="0"/>
          </a:p>
        </p:txBody>
      </p:sp>
      <p:sp>
        <p:nvSpPr>
          <p:cNvPr id="122" name="TextBox 121"/>
          <p:cNvSpPr txBox="1"/>
          <p:nvPr/>
        </p:nvSpPr>
        <p:spPr>
          <a:xfrm rot="16200000">
            <a:off x="4205531" y="5488901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</a:t>
            </a:r>
            <a:r>
              <a:rPr lang="en-US" sz="700" dirty="0" smtClean="0"/>
              <a:t>-</a:t>
            </a:r>
            <a:endParaRPr lang="en-US" sz="700" dirty="0"/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4311557" y="5484068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r>
              <a:rPr lang="en-US" sz="700" dirty="0"/>
              <a:t>+</a:t>
            </a:r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4348115" y="5547366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126" name="Rectangle 125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and encoder wiring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14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9" b="16848"/>
          <a:stretch/>
        </p:blipFill>
        <p:spPr>
          <a:xfrm>
            <a:off x="8163067" y="3899398"/>
            <a:ext cx="3280580" cy="2763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3084" r="12926" b="16355"/>
          <a:stretch/>
        </p:blipFill>
        <p:spPr>
          <a:xfrm>
            <a:off x="828103" y="990447"/>
            <a:ext cx="3220871" cy="266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t="13854" r="22272" b="11335"/>
          <a:stretch/>
        </p:blipFill>
        <p:spPr>
          <a:xfrm>
            <a:off x="4267338" y="990447"/>
            <a:ext cx="3678071" cy="2665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r="5002"/>
          <a:stretch/>
        </p:blipFill>
        <p:spPr>
          <a:xfrm>
            <a:off x="8150127" y="975848"/>
            <a:ext cx="3282286" cy="2679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/>
          <a:stretch/>
        </p:blipFill>
        <p:spPr>
          <a:xfrm>
            <a:off x="812453" y="3899398"/>
            <a:ext cx="3253543" cy="2763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10" y="3901836"/>
            <a:ext cx="3681643" cy="2761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103" y="9904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3710" y="9758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0127" y="97584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2453" y="3899398"/>
            <a:ext cx="405441" cy="47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68348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63067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0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r="3386"/>
          <a:stretch/>
        </p:blipFill>
        <p:spPr>
          <a:xfrm>
            <a:off x="9119027" y="4082232"/>
            <a:ext cx="2436819" cy="2368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4189" r="11527" b="11428"/>
          <a:stretch/>
        </p:blipFill>
        <p:spPr>
          <a:xfrm>
            <a:off x="3446238" y="4082234"/>
            <a:ext cx="2519035" cy="2373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16083" b="4405"/>
          <a:stretch/>
        </p:blipFill>
        <p:spPr>
          <a:xfrm>
            <a:off x="712199" y="4082233"/>
            <a:ext cx="2502703" cy="2373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" t="373" r="9949"/>
          <a:stretch/>
        </p:blipFill>
        <p:spPr>
          <a:xfrm rot="5400000">
            <a:off x="9000222" y="1308641"/>
            <a:ext cx="2666310" cy="24449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8" t="10501" r="11438" b="2035"/>
          <a:stretch/>
        </p:blipFill>
        <p:spPr>
          <a:xfrm>
            <a:off x="6189438" y="1203785"/>
            <a:ext cx="2685554" cy="26799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5" r="1356"/>
          <a:stretch/>
        </p:blipFill>
        <p:spPr>
          <a:xfrm>
            <a:off x="3458970" y="1197955"/>
            <a:ext cx="2494552" cy="2685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17544"/>
          <a:stretch/>
        </p:blipFill>
        <p:spPr>
          <a:xfrm>
            <a:off x="712199" y="1197955"/>
            <a:ext cx="2505981" cy="26653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2201" y="12083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5791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4703" y="120908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21299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12199" y="40968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55400" y="4092626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0"/>
          <a:stretch/>
        </p:blipFill>
        <p:spPr>
          <a:xfrm>
            <a:off x="6209308" y="4082233"/>
            <a:ext cx="2665684" cy="2372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10220" y="40926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9127715" y="4092623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Linear encoder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98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229290"/>
            <a:ext cx="4202096" cy="3151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6970" y="229289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0" y="3566264"/>
            <a:ext cx="4202096" cy="3151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3566264"/>
            <a:ext cx="4202096" cy="31515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26630" y="3573728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970" y="3573728"/>
            <a:ext cx="46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1" y="229290"/>
            <a:ext cx="4202096" cy="31515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26630" y="229290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What we want to measure?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85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Arduino IDE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7604019" y="5793630"/>
            <a:ext cx="3661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https://www.arduino.cc/en/software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17" t="23644" r="14480" b="18014"/>
          <a:stretch/>
        </p:blipFill>
        <p:spPr>
          <a:xfrm>
            <a:off x="1043708" y="1009534"/>
            <a:ext cx="10286609" cy="46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/>
              <a:t>Teensyduino</a:t>
            </a:r>
            <a:r>
              <a:rPr lang="en-US" sz="2800" dirty="0" smtClean="0"/>
              <a:t> download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986789" y="6024480"/>
            <a:ext cx="479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https://www.pjrc.com/teensy/td_download.html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04" b="14862"/>
          <a:stretch/>
        </p:blipFill>
        <p:spPr>
          <a:xfrm>
            <a:off x="1188184" y="1145309"/>
            <a:ext cx="9746109" cy="44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Libraries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256145" y="5929463"/>
            <a:ext cx="3786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Copy to documents/Arduino/libraries</a:t>
            </a:r>
          </a:p>
          <a:p>
            <a:r>
              <a:rPr lang="en-US" dirty="0" smtClean="0"/>
              <a:t>(.</a:t>
            </a:r>
            <a:r>
              <a:rPr lang="en-US" dirty="0" err="1" smtClean="0"/>
              <a:t>cpp</a:t>
            </a:r>
            <a:r>
              <a:rPr lang="en-US" dirty="0" smtClean="0"/>
              <a:t> and .h on the folder)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269" b="12921"/>
          <a:stretch/>
        </p:blipFill>
        <p:spPr>
          <a:xfrm>
            <a:off x="1256145" y="1006764"/>
            <a:ext cx="9954221" cy="463665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462982" y="3057236"/>
            <a:ext cx="1154546" cy="4618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40255" y="5940026"/>
            <a:ext cx="3350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https://github.com/bogde/HX711</a:t>
            </a:r>
          </a:p>
        </p:txBody>
      </p:sp>
    </p:spTree>
    <p:extLst>
      <p:ext uri="{BB962C8B-B14F-4D97-AF65-F5344CB8AC3E}">
        <p14:creationId xmlns:p14="http://schemas.microsoft.com/office/powerpoint/2010/main" val="30026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How to upload the firmware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30628" y="1286409"/>
            <a:ext cx="6687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Connect your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using the USB cable.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</a:t>
            </a:r>
            <a:r>
              <a:rPr lang="en-US" dirty="0" err="1">
                <a:solidFill>
                  <a:srgbClr val="202124"/>
                </a:solidFill>
              </a:rPr>
              <a:t>Tools→Board→</a:t>
            </a:r>
            <a:r>
              <a:rPr lang="en-US" b="1" dirty="0" err="1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Uno to find your board in the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menu.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the correct serial port for your board. </a:t>
            </a:r>
            <a:r>
              <a:rPr lang="en-US" dirty="0" smtClean="0">
                <a:solidFill>
                  <a:srgbClr val="202124"/>
                </a:solidFill>
              </a:rPr>
              <a:t>... (COM# Teensy 3.2)</a:t>
            </a:r>
            <a:endParaRPr lang="en-US" dirty="0">
              <a:solidFill>
                <a:srgbClr val="202124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Click the </a:t>
            </a:r>
            <a:r>
              <a:rPr lang="en-US" b="1" dirty="0">
                <a:solidFill>
                  <a:srgbClr val="202124"/>
                </a:solidFill>
              </a:rPr>
              <a:t>Upload</a:t>
            </a:r>
            <a:r>
              <a:rPr lang="en-US" dirty="0">
                <a:solidFill>
                  <a:srgbClr val="202124"/>
                </a:solidFill>
              </a:rPr>
              <a:t> button.</a:t>
            </a:r>
            <a:endParaRPr lang="en-US" b="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0465"/>
          <a:stretch/>
        </p:blipFill>
        <p:spPr>
          <a:xfrm>
            <a:off x="2299854" y="2886472"/>
            <a:ext cx="8340436" cy="37313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66109" y="3173011"/>
            <a:ext cx="249382" cy="255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calibration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50337" y="1063136"/>
            <a:ext cx="85258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load cell calibration spreadsheet </a:t>
            </a:r>
            <a:r>
              <a:rPr lang="en-US" i="1" dirty="0" smtClean="0"/>
              <a:t>(Load cell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Attach the load cell between one fixed point and a strap to attach the weights proposed on the spreadsheet. </a:t>
            </a:r>
            <a:r>
              <a:rPr lang="en-US" b="1" dirty="0" smtClean="0"/>
              <a:t>The resulting equation will be introduced on the Sport Analyzer code.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0" y="1810326"/>
            <a:ext cx="3072245" cy="4096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833" t="30329" r="16860" b="23112"/>
          <a:stretch/>
        </p:blipFill>
        <p:spPr>
          <a:xfrm>
            <a:off x="812799" y="3694546"/>
            <a:ext cx="7121237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Encoder calibration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663" t="30955" r="53562" b="13585"/>
          <a:stretch/>
        </p:blipFill>
        <p:spPr>
          <a:xfrm>
            <a:off x="6649539" y="1219201"/>
            <a:ext cx="4572643" cy="5135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0629" y="1286409"/>
            <a:ext cx="5818910" cy="425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encoder calibration spreadsheet </a:t>
            </a:r>
            <a:r>
              <a:rPr lang="en-US" i="1" dirty="0" smtClean="0"/>
              <a:t>(Encoder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a ruler as a reference to measure the displacement between two points and introduce the ruler size or measurement size and each of the measurements (1-15) on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resolution in pulses/mm will appear in the bottom of the table</a:t>
            </a:r>
            <a:endParaRPr lang="en-US" dirty="0"/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1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Future versions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2" y="378691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6963" y="284202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Simultaneous acquisition of speed and force (inertial machine)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/>
          <a:stretch/>
        </p:blipFill>
        <p:spPr>
          <a:xfrm>
            <a:off x="3709648" y="3274852"/>
            <a:ext cx="2317123" cy="2932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t="21425" b="17431"/>
          <a:stretch/>
        </p:blipFill>
        <p:spPr>
          <a:xfrm>
            <a:off x="489720" y="1131314"/>
            <a:ext cx="3001819" cy="291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3" t="54092" r="14326" b="36178"/>
          <a:stretch/>
        </p:blipFill>
        <p:spPr>
          <a:xfrm>
            <a:off x="3491539" y="1131314"/>
            <a:ext cx="2535232" cy="1736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53867" y="2609133"/>
            <a:ext cx="766618" cy="508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017691" y="1131314"/>
            <a:ext cx="472451" cy="14778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17691" y="2863452"/>
            <a:ext cx="472451" cy="2543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19424" y="3336828"/>
            <a:ext cx="1068405" cy="1237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901" y="136222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t="24580" r="212" b="20177"/>
          <a:stretch/>
        </p:blipFill>
        <p:spPr>
          <a:xfrm>
            <a:off x="489398" y="3709736"/>
            <a:ext cx="2994945" cy="2844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6754" y="6207301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Incremental encoder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3862" y="2905520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901" y="3854343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80" y="17610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Isometric </a:t>
            </a:r>
            <a:r>
              <a:rPr lang="en-US" sz="2800" dirty="0"/>
              <a:t>contraction Open </a:t>
            </a:r>
            <a:r>
              <a:rPr lang="en-US" sz="2800" dirty="0" smtClean="0"/>
              <a:t>kinetic chain (Shoulder external rotation as an example of rehab/functional exercise)</a:t>
            </a:r>
            <a:endParaRPr lang="en-US" sz="2800" dirty="0"/>
          </a:p>
        </p:txBody>
      </p:sp>
      <p:pic>
        <p:nvPicPr>
          <p:cNvPr id="2060" name="Picture 12" descr="CLX Shoulder External Rotation at side - Performance Health Acade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47" y="2026344"/>
            <a:ext cx="3899189" cy="40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43028" y="202634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0630" y="2026344"/>
            <a:ext cx="535805" cy="632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91" y="185557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85" y="1885599"/>
            <a:ext cx="5852172" cy="438912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7914" y="304222"/>
            <a:ext cx="11350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mechanical impulse in a Isotonic and closed kinetic chain exercise (Hip extension TRX) (mechanical impulse with two legs)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26885" y="2773763"/>
            <a:ext cx="126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Eccentric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996546" y="2304473"/>
            <a:ext cx="126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Concentric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2041237"/>
            <a:ext cx="5437139" cy="40778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1322" y="4261543"/>
            <a:ext cx="923588" cy="632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GymAware - Perform B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" y="1588654"/>
            <a:ext cx="365759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Top 8 Ways Coaches Can Use Muscle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"/>
          <a:stretch/>
        </p:blipFill>
        <p:spPr bwMode="auto">
          <a:xfrm>
            <a:off x="4031586" y="1588654"/>
            <a:ext cx="808288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28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6963" y="284202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Simultaneous acquisition of speed and force (inertial machine)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/>
          <a:stretch/>
        </p:blipFill>
        <p:spPr>
          <a:xfrm>
            <a:off x="3709648" y="3274852"/>
            <a:ext cx="2317123" cy="2932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t="21425" b="17431"/>
          <a:stretch/>
        </p:blipFill>
        <p:spPr>
          <a:xfrm>
            <a:off x="489720" y="1131314"/>
            <a:ext cx="3001819" cy="291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3" t="54092" r="14326" b="36178"/>
          <a:stretch/>
        </p:blipFill>
        <p:spPr>
          <a:xfrm>
            <a:off x="3491539" y="1131314"/>
            <a:ext cx="2535232" cy="1736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53867" y="2609133"/>
            <a:ext cx="766618" cy="508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017691" y="1131314"/>
            <a:ext cx="472451" cy="14778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17691" y="2863452"/>
            <a:ext cx="472451" cy="2543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19424" y="3336828"/>
            <a:ext cx="1068405" cy="1237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901" y="136222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t="24580" r="212" b="20177"/>
          <a:stretch/>
        </p:blipFill>
        <p:spPr>
          <a:xfrm>
            <a:off x="489398" y="3709736"/>
            <a:ext cx="2994945" cy="2844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6754" y="6207301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Incremental encoder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3862" y="2905520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901" y="3854343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990890"/>
              </p:ext>
            </p:extLst>
          </p:nvPr>
        </p:nvGraphicFramePr>
        <p:xfrm>
          <a:off x="6053877" y="1131314"/>
          <a:ext cx="6125993" cy="5343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Prism 8" r:id="rId7" imgW="4328111" imgH="3770774" progId="Prism8.Document">
                  <p:embed/>
                </p:oleObj>
              </mc:Choice>
              <mc:Fallback>
                <p:oleObj name="Prism 8" r:id="rId7" imgW="4328111" imgH="3770774" progId="Prism8.Document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877" y="1131314"/>
                        <a:ext cx="6125993" cy="534337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Isometric </a:t>
            </a:r>
            <a:r>
              <a:rPr lang="en-US" sz="2800" dirty="0"/>
              <a:t>contraction Open </a:t>
            </a:r>
            <a:r>
              <a:rPr lang="en-US" sz="2800" dirty="0" smtClean="0"/>
              <a:t>kinetic chain (Shoulder external rotation as an example of rehab/functional exercise)</a:t>
            </a:r>
            <a:endParaRPr lang="en-US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7257"/>
              </p:ext>
            </p:extLst>
          </p:nvPr>
        </p:nvGraphicFramePr>
        <p:xfrm>
          <a:off x="5144654" y="1865746"/>
          <a:ext cx="6963658" cy="436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Prism 8" r:id="rId3" imgW="4685006" imgH="2935464" progId="Prism8.Document">
                  <p:embed/>
                </p:oleObj>
              </mc:Choice>
              <mc:Fallback>
                <p:oleObj name="Prism 8" r:id="rId3" imgW="4685006" imgH="2935464" progId="Prism8.Document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4654" y="1865746"/>
                        <a:ext cx="6963658" cy="43687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0" name="Picture 12" descr="CLX Shoulder External Rotation at side - Performance Health Academ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47" y="2026344"/>
            <a:ext cx="3899189" cy="40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43028" y="202634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0630" y="2026344"/>
            <a:ext cx="535805" cy="632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97914" y="304222"/>
            <a:ext cx="11350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Russian belt impulse increasing 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52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velocity squat jump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16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Bosco’s 60s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57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power output in a closed kinetic chain exercise (TRX row with (Load cell and linear encoder recording)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57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Experiments and case studies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895282" y="1979136"/>
            <a:ext cx="99389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02124"/>
                </a:solidFill>
              </a:rPr>
              <a:t>-</a:t>
            </a:r>
            <a:r>
              <a:rPr lang="en-US" sz="2400" dirty="0" err="1" smtClean="0">
                <a:solidFill>
                  <a:srgbClr val="202124"/>
                </a:solidFill>
              </a:rPr>
              <a:t>Tirant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musculador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afegint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carrega</a:t>
            </a:r>
            <a:r>
              <a:rPr lang="en-US" sz="2400" dirty="0" smtClean="0">
                <a:solidFill>
                  <a:srgbClr val="202124"/>
                </a:solidFill>
              </a:rPr>
              <a:t>/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angle del cos</a:t>
            </a:r>
          </a:p>
          <a:p>
            <a:endParaRPr lang="en-US" sz="2400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Politja</a:t>
            </a:r>
            <a:r>
              <a:rPr lang="en-US" sz="2400" dirty="0" smtClean="0"/>
              <a:t> </a:t>
            </a:r>
            <a:r>
              <a:rPr lang="en-US" sz="2400" dirty="0" err="1" smtClean="0"/>
              <a:t>conica</a:t>
            </a:r>
            <a:r>
              <a:rPr lang="en-US" sz="2400" dirty="0" smtClean="0"/>
              <a:t>/yoyo squat com a </a:t>
            </a:r>
            <a:r>
              <a:rPr lang="en-US" sz="2400" dirty="0" err="1" smtClean="0"/>
              <a:t>exemple</a:t>
            </a:r>
            <a:r>
              <a:rPr lang="en-US" sz="2400" dirty="0" smtClean="0"/>
              <a:t> de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</a:t>
            </a:r>
            <a:r>
              <a:rPr lang="en-US" sz="2400" dirty="0" smtClean="0"/>
              <a:t> v </a:t>
            </a:r>
            <a:r>
              <a:rPr lang="en-US" sz="2400" dirty="0" err="1" smtClean="0"/>
              <a:t>simultanea</a:t>
            </a:r>
            <a:endParaRPr lang="en-US" sz="24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de Bosco com a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caiguda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</a:t>
            </a:r>
            <a:r>
              <a:rPr lang="en-US" sz="2400" dirty="0" err="1" smtClean="0"/>
              <a:t>amb</a:t>
            </a:r>
            <a:r>
              <a:rPr lang="en-US" sz="2400" dirty="0" smtClean="0"/>
              <a:t> la </a:t>
            </a:r>
            <a:r>
              <a:rPr lang="en-US" sz="2400" dirty="0" err="1" smtClean="0"/>
              <a:t>fatiga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unilateral (salts a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cama</a:t>
            </a:r>
            <a:r>
              <a:rPr lang="en-US" sz="2400" dirty="0"/>
              <a:t>)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isometrica</a:t>
            </a:r>
            <a:r>
              <a:rPr lang="en-US" sz="2400" dirty="0" smtClean="0"/>
              <a:t> unilateral</a:t>
            </a:r>
          </a:p>
          <a:p>
            <a:endParaRPr lang="en-US" sz="2400" dirty="0"/>
          </a:p>
          <a:p>
            <a:endParaRPr lang="en-US" sz="2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Currently available options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849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362956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27" y="621740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TRUVE enco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4" y="4364887"/>
            <a:ext cx="2303957" cy="23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94" y="4224350"/>
            <a:ext cx="12382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TENDO Uni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52" y="4314122"/>
            <a:ext cx="2327128" cy="23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" y="1477021"/>
            <a:ext cx="1914195" cy="19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2773832" y="1655336"/>
            <a:ext cx="2142751" cy="17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ymaware PB19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8948778" y="5051539"/>
            <a:ext cx="2078656" cy="15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310994" y="4224350"/>
            <a:ext cx="1997769" cy="6884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8" descr="GymAwar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995" y="4224350"/>
            <a:ext cx="1997769" cy="6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3015762" y="3391217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€</a:t>
            </a:r>
            <a:r>
              <a:rPr lang="en-US" i="0" dirty="0" smtClean="0">
                <a:effectLst/>
              </a:rPr>
              <a:t>302.26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03278" y="336243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€</a:t>
            </a:r>
            <a:r>
              <a:rPr lang="en-US" i="0" dirty="0" smtClean="0">
                <a:effectLst/>
              </a:rPr>
              <a:t>601.25</a:t>
            </a:r>
            <a:endParaRPr lang="en-US" dirty="0"/>
          </a:p>
        </p:txBody>
      </p:sp>
      <p:pic>
        <p:nvPicPr>
          <p:cNvPr id="25" name="Picture 4" descr="undefin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249" y="1655336"/>
            <a:ext cx="2026722" cy="142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undefined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09" y="1654469"/>
            <a:ext cx="2132436" cy="14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undefine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66" y="1654469"/>
            <a:ext cx="2144883" cy="14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8056344" y="319056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1,059.00 $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987260" y="3190560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485.00 $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134027" y="3188883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1,787.36 $</a:t>
            </a:r>
            <a:endParaRPr lang="en-US" dirty="0"/>
          </a:p>
        </p:txBody>
      </p:sp>
      <p:pic>
        <p:nvPicPr>
          <p:cNvPr id="5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49" y="4307239"/>
            <a:ext cx="18478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36366" y="619716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$1,329.00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8941" y="630127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€397.00</a:t>
            </a:r>
          </a:p>
        </p:txBody>
      </p:sp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61" y="4307239"/>
            <a:ext cx="2250248" cy="227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272935" y="6214838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000000"/>
                </a:solidFill>
                <a:effectLst/>
              </a:rPr>
              <a:t>2,134.80 £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370983" y="129059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44555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41936" y="3990080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355099" y="385323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717249" y="3805414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042254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166803" y="128628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302628" y="1295522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852483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5" y="2149452"/>
            <a:ext cx="2634983" cy="26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3084945" y="3879274"/>
            <a:ext cx="3146440" cy="25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around €900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Great software with lots of analysis features and global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76510" y="2829697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49238" y="587444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722606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battery 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wireless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over 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smtClean="0">
                <a:solidFill>
                  <a:srgbClr val="111111"/>
                </a:solidFill>
              </a:rPr>
              <a:t>$</a:t>
            </a:r>
            <a:r>
              <a:rPr lang="en-US" dirty="0" smtClean="0"/>
              <a:t>3000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Historically pioneers and most used package in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8" y="3639277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Extremely unaffordable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 battery </a:t>
            </a:r>
            <a:r>
              <a:rPr lang="en-US" dirty="0" smtClean="0">
                <a:solidFill>
                  <a:srgbClr val="FF0000"/>
                </a:solidFill>
              </a:rPr>
              <a:t>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830111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871" y="2921351"/>
            <a:ext cx="3075156" cy="21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1719941"/>
            <a:ext cx="2876758" cy="19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undef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4725006"/>
            <a:ext cx="2876758" cy="191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56484" y="472500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259183" y="292135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82927" y="1731155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Cheapest commercial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Application to monitor and record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 life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695272"/>
            <a:ext cx="40305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App only available for IOS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availability, just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6" descr="VITRUVE enco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9" y="1113687"/>
            <a:ext cx="4575913" cy="45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94" y="1028568"/>
            <a:ext cx="1895979" cy="11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" descr="TENDO Uni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5" t="2035" r="17945" b="61179"/>
          <a:stretch/>
        </p:blipFill>
        <p:spPr bwMode="auto">
          <a:xfrm>
            <a:off x="1110727" y="3759897"/>
            <a:ext cx="1913416" cy="24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 time visual feedback (Kaiser like)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 with an extra </a:t>
            </a:r>
            <a:r>
              <a:rPr lang="en-US" dirty="0"/>
              <a:t>$</a:t>
            </a:r>
            <a:r>
              <a:rPr lang="en-US" dirty="0" smtClean="0"/>
              <a:t>355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2864276"/>
            <a:ext cx="40305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Segment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Requires cable connection with a computer to store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10" descr="TENDO Un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5" y="1142029"/>
            <a:ext cx="3079421" cy="31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00" y="492621"/>
            <a:ext cx="3230389" cy="6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13" y="2097696"/>
            <a:ext cx="3092470" cy="312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22361</TotalTime>
  <Words>729</Words>
  <Application>Microsoft Office PowerPoint</Application>
  <PresentationFormat>Widescreen</PresentationFormat>
  <Paragraphs>163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</vt:lpstr>
      <vt:lpstr>Calibri</vt:lpstr>
      <vt:lpstr>Calibri Light</vt:lpstr>
      <vt:lpstr>Office Theme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Crick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Cano Ferrer</dc:creator>
  <cp:lastModifiedBy>Xavier Cano Ferrer</cp:lastModifiedBy>
  <cp:revision>137</cp:revision>
  <dcterms:created xsi:type="dcterms:W3CDTF">2021-04-18T19:17:48Z</dcterms:created>
  <dcterms:modified xsi:type="dcterms:W3CDTF">2021-08-05T19:32:04Z</dcterms:modified>
</cp:coreProperties>
</file>